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3" r:id="rId6"/>
    <p:sldId id="300" r:id="rId7"/>
    <p:sldId id="303" r:id="rId8"/>
    <p:sldId id="305" r:id="rId9"/>
    <p:sldId id="306" r:id="rId10"/>
    <p:sldId id="304" r:id="rId11"/>
    <p:sldId id="309" r:id="rId12"/>
    <p:sldId id="310" r:id="rId13"/>
    <p:sldId id="3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83"/>
            <p14:sldId id="300"/>
            <p14:sldId id="303"/>
            <p14:sldId id="305"/>
            <p14:sldId id="306"/>
            <p14:sldId id="304"/>
            <p14:sldId id="309"/>
            <p14:sldId id="310"/>
            <p14:sldId id="308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project is still about sign language translation. However, I won’t be using a neural network for that purpose anymore.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why did I abandon the neural network idea? There are 3 reasons. </a:t>
            </a:r>
          </a:p>
          <a:p>
            <a:endParaRPr lang="en-US" dirty="0"/>
          </a:p>
          <a:p>
            <a:r>
              <a:rPr lang="en-US" dirty="0"/>
              <a:t>First, the datasets. For a lot of gestures, these are hard-to-come-by. </a:t>
            </a:r>
          </a:p>
          <a:p>
            <a:endParaRPr lang="en-US" dirty="0"/>
          </a:p>
          <a:p>
            <a:r>
              <a:rPr lang="en-US" dirty="0"/>
              <a:t>Second, RAM problems. Your laptop or PC might not have enough memory to train a neural network. </a:t>
            </a:r>
          </a:p>
          <a:p>
            <a:endParaRPr lang="en-US" dirty="0"/>
          </a:p>
          <a:p>
            <a:r>
              <a:rPr lang="en-US" dirty="0"/>
              <a:t>And last, resolution. We need images and videos with good resolution. However, we won’t always have good images or videos. </a:t>
            </a:r>
          </a:p>
          <a:p>
            <a:endParaRPr lang="en-US" dirty="0"/>
          </a:p>
          <a:p>
            <a:r>
              <a:rPr lang="en-US" dirty="0"/>
              <a:t>And that’s a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come up with alternative ideas, and they are related to these 2 scientific topics.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99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06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03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two or more potential readings are the same?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66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Mechanomyography is going to be our failsafe.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9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o.microsoft.com/fwlink/?LinkId=61717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Senior Design Project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Weeks 3-4: A Different Spin on ASL Translation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Presenter: Josheb P. Dayrit</a:t>
            </a:r>
          </a:p>
        </p:txBody>
      </p:sp>
      <p:pic>
        <p:nvPicPr>
          <p:cNvPr id="4" name="Picture 3" descr="PowerPoin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07283" y="5209538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/>
          </a:bodyPr>
          <a:lstStyle/>
          <a:p>
            <a:r>
              <a:rPr lang="en-US" dirty="0"/>
              <a:t>Reference(s)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E93BBCC-4197-47AB-8486-F5F272FC1A6E}"/>
              </a:ext>
            </a:extLst>
          </p:cNvPr>
          <p:cNvSpPr txBox="1">
            <a:spLocks/>
          </p:cNvSpPr>
          <p:nvPr/>
        </p:nvSpPr>
        <p:spPr>
          <a:xfrm>
            <a:off x="521207" y="1709140"/>
            <a:ext cx="10889951" cy="3439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en-US" sz="1800" dirty="0"/>
              <a:t>[1] Esposito, D., </a:t>
            </a:r>
            <a:r>
              <a:rPr lang="en-US" sz="1800" dirty="0" err="1"/>
              <a:t>Andreozzi</a:t>
            </a:r>
            <a:r>
              <a:rPr lang="en-US" sz="1800" dirty="0"/>
              <a:t>, E., </a:t>
            </a:r>
            <a:r>
              <a:rPr lang="en-US" sz="1800" dirty="0" err="1"/>
              <a:t>Fratini</a:t>
            </a:r>
            <a:r>
              <a:rPr lang="en-US" sz="1800" dirty="0"/>
              <a:t>, A., Gargiulo, G., Savino, S., </a:t>
            </a:r>
            <a:r>
              <a:rPr lang="en-US" sz="1800" dirty="0" err="1"/>
              <a:t>Niola</a:t>
            </a:r>
            <a:r>
              <a:rPr lang="en-US" sz="1800" dirty="0"/>
              <a:t>, V. and </a:t>
            </a:r>
            <a:r>
              <a:rPr lang="en-US" sz="1800" dirty="0" err="1"/>
              <a:t>Bifulco</a:t>
            </a:r>
            <a:r>
              <a:rPr lang="en-US" sz="1800" dirty="0"/>
              <a:t>, P. (2018). </a:t>
            </a:r>
            <a:r>
              <a:rPr lang="en-US" sz="1800" i="1" dirty="0"/>
              <a:t>A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sz="1800" i="1" dirty="0"/>
              <a:t>Piezoresistive Sensor to Measure Muscle Contraction and Mechanomyography</a:t>
            </a:r>
            <a:r>
              <a:rPr lang="en-US" sz="1800" dirty="0"/>
              <a:t>. [online]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sz="1800" dirty="0"/>
              <a:t>Available at: https://www.ncbi.nlm.nih.gov/pmc/articles/PMC6111775/#B1-sensors-18-02553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sz="1800" dirty="0"/>
              <a:t>[Accessed 18 Sep. 2019].  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[2] Gperco.com. (2013). </a:t>
            </a:r>
            <a:r>
              <a:rPr lang="en-US" sz="1800" i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 Hour Project: Arduino Mechanomyography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[online] Available at: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http://www.gperco.com/2013/11/12-hour-project-arduino-mechanomyography.html [Accessed 18 Sep.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2019].</a:t>
            </a:r>
          </a:p>
        </p:txBody>
      </p:sp>
    </p:spTree>
    <p:extLst>
      <p:ext uri="{BB962C8B-B14F-4D97-AF65-F5344CB8AC3E}">
        <p14:creationId xmlns:p14="http://schemas.microsoft.com/office/powerpoint/2010/main" val="21131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/>
          </a:bodyPr>
          <a:lstStyle/>
          <a:p>
            <a:r>
              <a:rPr lang="en-US" dirty="0"/>
              <a:t>No More Neural Network Shenanigans?</a:t>
            </a:r>
          </a:p>
        </p:txBody>
      </p:sp>
      <p:pic>
        <p:nvPicPr>
          <p:cNvPr id="5" name="Picture 4" descr="Arrow pointing right with a hyperlink to the PowerPoint team blog. Select the image to visit the PowerPoint team blog ">
            <a:hlinkClick r:id="rId3" tooltip="Select here to visit the PowerPoint team blog."/>
            <a:extLst>
              <a:ext uri="{FF2B5EF4-FFF2-40B4-BE49-F238E27FC236}">
                <a16:creationId xmlns:a16="http://schemas.microsoft.com/office/drawing/2014/main" id="{5BF9E7FA-F49B-4332-8B2D-68A4C9448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435608"/>
            <a:ext cx="661940" cy="661940"/>
          </a:xfrm>
          <a:prstGeom prst="rect">
            <a:avLst/>
          </a:prstGeom>
        </p:spPr>
      </p:pic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12CC3BC4-AF4E-4EF2-8749-148E7B55E042}"/>
              </a:ext>
            </a:extLst>
          </p:cNvPr>
          <p:cNvSpPr txBox="1">
            <a:spLocks/>
          </p:cNvSpPr>
          <p:nvPr/>
        </p:nvSpPr>
        <p:spPr>
          <a:xfrm>
            <a:off x="1201436" y="1680890"/>
            <a:ext cx="458573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Why?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E93BBCC-4197-47AB-8486-F5F272FC1A6E}"/>
              </a:ext>
            </a:extLst>
          </p:cNvPr>
          <p:cNvSpPr txBox="1">
            <a:spLocks/>
          </p:cNvSpPr>
          <p:nvPr/>
        </p:nvSpPr>
        <p:spPr>
          <a:xfrm>
            <a:off x="539496" y="2341955"/>
            <a:ext cx="10889951" cy="3439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800" dirty="0"/>
              <a:t>Datasets for most gestures are scarce and hard-to-come-by. More datasets = more accuracy. 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/>
              <a:t>You cannot locally train an AI with many layers. You will run into RAM problems. 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/>
              <a:t>Images and videos vary widely in resolution. Having images or videos with good resolution is paramount to getting a properly trained AI.   </a:t>
            </a: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6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/>
          </a:bodyPr>
          <a:lstStyle/>
          <a:p>
            <a:r>
              <a:rPr lang="en-US" dirty="0"/>
              <a:t>New Ideas? You Bet!</a:t>
            </a:r>
          </a:p>
        </p:txBody>
      </p:sp>
      <p:pic>
        <p:nvPicPr>
          <p:cNvPr id="5" name="Picture 4" descr="Arrow pointing right with a hyperlink to the PowerPoint team blog. Select the image to visit the PowerPoint team blog ">
            <a:hlinkClick r:id="rId3" tooltip="Select here to visit the PowerPoint team blog."/>
            <a:extLst>
              <a:ext uri="{FF2B5EF4-FFF2-40B4-BE49-F238E27FC236}">
                <a16:creationId xmlns:a16="http://schemas.microsoft.com/office/drawing/2014/main" id="{5BF9E7FA-F49B-4332-8B2D-68A4C9448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6" y="2170899"/>
            <a:ext cx="661940" cy="661940"/>
          </a:xfrm>
          <a:prstGeom prst="rect">
            <a:avLst/>
          </a:prstGeom>
        </p:spPr>
      </p:pic>
      <p:pic>
        <p:nvPicPr>
          <p:cNvPr id="6" name="Picture 5" descr="Arrow pointing right with a hyperlink to the PowerPoint team blog. Select the image to visit the PowerPoint team blog ">
            <a:hlinkClick r:id="rId3" tooltip="Select here to visit the PowerPoint team blog."/>
            <a:extLst>
              <a:ext uri="{FF2B5EF4-FFF2-40B4-BE49-F238E27FC236}">
                <a16:creationId xmlns:a16="http://schemas.microsoft.com/office/drawing/2014/main" id="{44A6A527-DF4F-4785-A267-EDD568ECD6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6" y="3429000"/>
            <a:ext cx="661940" cy="661940"/>
          </a:xfrm>
          <a:prstGeom prst="rect">
            <a:avLst/>
          </a:prstGeom>
        </p:spPr>
      </p:pic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1D847B5E-D176-467C-A0A8-65F9508FCAF5}"/>
              </a:ext>
            </a:extLst>
          </p:cNvPr>
          <p:cNvSpPr txBox="1">
            <a:spLocks/>
          </p:cNvSpPr>
          <p:nvPr/>
        </p:nvSpPr>
        <p:spPr>
          <a:xfrm>
            <a:off x="1196805" y="3674282"/>
            <a:ext cx="7814924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Mechanomyography (MMG)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C7AD2B4C-A114-4FC5-ACAE-1962FCA92FC2}"/>
              </a:ext>
            </a:extLst>
          </p:cNvPr>
          <p:cNvSpPr txBox="1">
            <a:spLocks/>
          </p:cNvSpPr>
          <p:nvPr/>
        </p:nvSpPr>
        <p:spPr>
          <a:xfrm>
            <a:off x="1196804" y="2416181"/>
            <a:ext cx="7814925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(Surface) Electromyography (EMG)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948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/>
          </a:bodyPr>
          <a:lstStyle/>
          <a:p>
            <a:r>
              <a:rPr lang="en-US" dirty="0"/>
              <a:t>“Electro”-my-“</a:t>
            </a:r>
            <a:r>
              <a:rPr lang="en-US" dirty="0" err="1"/>
              <a:t>ography</a:t>
            </a:r>
            <a:r>
              <a:rPr lang="en-US" dirty="0"/>
              <a:t>”? English, Please. </a:t>
            </a:r>
          </a:p>
        </p:txBody>
      </p:sp>
      <p:pic>
        <p:nvPicPr>
          <p:cNvPr id="5" name="Picture 4" descr="Arrow pointing right with a hyperlink to the PowerPoint team blog. Select the image to visit the PowerPoint team blog ">
            <a:hlinkClick r:id="rId3" tooltip="Select here to visit the PowerPoint team blog."/>
            <a:extLst>
              <a:ext uri="{FF2B5EF4-FFF2-40B4-BE49-F238E27FC236}">
                <a16:creationId xmlns:a16="http://schemas.microsoft.com/office/drawing/2014/main" id="{5BF9E7FA-F49B-4332-8B2D-68A4C9448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435608"/>
            <a:ext cx="661940" cy="661940"/>
          </a:xfrm>
          <a:prstGeom prst="rect">
            <a:avLst/>
          </a:prstGeom>
        </p:spPr>
      </p:pic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12CC3BC4-AF4E-4EF2-8749-148E7B55E042}"/>
              </a:ext>
            </a:extLst>
          </p:cNvPr>
          <p:cNvSpPr txBox="1">
            <a:spLocks/>
          </p:cNvSpPr>
          <p:nvPr/>
        </p:nvSpPr>
        <p:spPr>
          <a:xfrm>
            <a:off x="1201436" y="1680890"/>
            <a:ext cx="458573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Electromyography? ASL?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E93BBCC-4197-47AB-8486-F5F272FC1A6E}"/>
              </a:ext>
            </a:extLst>
          </p:cNvPr>
          <p:cNvSpPr txBox="1">
            <a:spLocks/>
          </p:cNvSpPr>
          <p:nvPr/>
        </p:nvSpPr>
        <p:spPr>
          <a:xfrm>
            <a:off x="539496" y="2341955"/>
            <a:ext cx="10889951" cy="3439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800" dirty="0"/>
              <a:t>When you make gestures (ASL or otherwise), your muscles contract. 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 neurons transmit the electric signals necessary to tell your muscles to contract. 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EMG devices (electrodes, basically) placed on skin close to the desired muscles can translate electric signals into sounds, graphs, or numerical values for evaluation by a medical specialist.  </a:t>
            </a:r>
          </a:p>
          <a:p>
            <a:pPr>
              <a:spcAft>
                <a:spcPts val="600"/>
              </a:spcAft>
              <a:defRPr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8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/>
          </a:bodyPr>
          <a:lstStyle/>
          <a:p>
            <a:r>
              <a:rPr lang="en-US" dirty="0"/>
              <a:t>“Electro”-my-“</a:t>
            </a:r>
            <a:r>
              <a:rPr lang="en-US" dirty="0" err="1"/>
              <a:t>ography</a:t>
            </a:r>
            <a:r>
              <a:rPr lang="en-US" dirty="0"/>
              <a:t>”? English, Please.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30F91-C942-411E-81A4-E2943FAFF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t="3325" r="1833" b="2775"/>
          <a:stretch/>
        </p:blipFill>
        <p:spPr bwMode="auto">
          <a:xfrm>
            <a:off x="2744770" y="1857080"/>
            <a:ext cx="6702459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9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/>
          </a:bodyPr>
          <a:lstStyle/>
          <a:p>
            <a:r>
              <a:rPr lang="en-US" dirty="0"/>
              <a:t>“Electro”-my-“</a:t>
            </a:r>
            <a:r>
              <a:rPr lang="en-US" dirty="0" err="1"/>
              <a:t>ography</a:t>
            </a:r>
            <a:r>
              <a:rPr lang="en-US" dirty="0"/>
              <a:t>”? English, Please. </a:t>
            </a:r>
          </a:p>
        </p:txBody>
      </p:sp>
      <p:pic>
        <p:nvPicPr>
          <p:cNvPr id="5" name="Picture 4" descr="Arrow pointing right with a hyperlink to the PowerPoint team blog. Select the image to visit the PowerPoint team blog ">
            <a:hlinkClick r:id="rId3" tooltip="Select here to visit the PowerPoint team blog."/>
            <a:extLst>
              <a:ext uri="{FF2B5EF4-FFF2-40B4-BE49-F238E27FC236}">
                <a16:creationId xmlns:a16="http://schemas.microsoft.com/office/drawing/2014/main" id="{5BF9E7FA-F49B-4332-8B2D-68A4C9448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435608"/>
            <a:ext cx="661940" cy="661940"/>
          </a:xfrm>
          <a:prstGeom prst="rect">
            <a:avLst/>
          </a:prstGeom>
        </p:spPr>
      </p:pic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12CC3BC4-AF4E-4EF2-8749-148E7B55E042}"/>
              </a:ext>
            </a:extLst>
          </p:cNvPr>
          <p:cNvSpPr txBox="1">
            <a:spLocks/>
          </p:cNvSpPr>
          <p:nvPr/>
        </p:nvSpPr>
        <p:spPr>
          <a:xfrm>
            <a:off x="1201436" y="1680890"/>
            <a:ext cx="4585731" cy="4166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More on Electromyography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E93BBCC-4197-47AB-8486-F5F272FC1A6E}"/>
              </a:ext>
            </a:extLst>
          </p:cNvPr>
          <p:cNvSpPr txBox="1">
            <a:spLocks/>
          </p:cNvSpPr>
          <p:nvPr/>
        </p:nvSpPr>
        <p:spPr>
          <a:xfrm>
            <a:off x="539496" y="2341955"/>
            <a:ext cx="10889951" cy="3439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Basically, we’re converting ASL gestures, which cannot be quantified, into electrical signals, which can be quantified. 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Expectation: Certain ASL gestures will correspond to specific potential readings. 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Numbers are friends. </a:t>
            </a:r>
          </a:p>
        </p:txBody>
      </p:sp>
    </p:spTree>
    <p:extLst>
      <p:ext uri="{BB962C8B-B14F-4D97-AF65-F5344CB8AC3E}">
        <p14:creationId xmlns:p14="http://schemas.microsoft.com/office/powerpoint/2010/main" val="234193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/>
          </a:bodyPr>
          <a:lstStyle/>
          <a:p>
            <a:r>
              <a:rPr lang="en-US" dirty="0"/>
              <a:t>Did You Say “</a:t>
            </a:r>
            <a:r>
              <a:rPr lang="en-US" dirty="0" err="1"/>
              <a:t>Mecha</a:t>
            </a:r>
            <a:r>
              <a:rPr lang="en-US" dirty="0"/>
              <a:t>”? I Love Gundam. </a:t>
            </a:r>
          </a:p>
        </p:txBody>
      </p:sp>
      <p:pic>
        <p:nvPicPr>
          <p:cNvPr id="5" name="Picture 4" descr="Arrow pointing right with a hyperlink to the PowerPoint team blog. Select the image to visit the PowerPoint team blog ">
            <a:hlinkClick r:id="rId3" tooltip="Select here to visit the PowerPoint team blog."/>
            <a:extLst>
              <a:ext uri="{FF2B5EF4-FFF2-40B4-BE49-F238E27FC236}">
                <a16:creationId xmlns:a16="http://schemas.microsoft.com/office/drawing/2014/main" id="{5BF9E7FA-F49B-4332-8B2D-68A4C9448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435608"/>
            <a:ext cx="661940" cy="661940"/>
          </a:xfrm>
          <a:prstGeom prst="rect">
            <a:avLst/>
          </a:prstGeom>
        </p:spPr>
      </p:pic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12CC3BC4-AF4E-4EF2-8749-148E7B55E042}"/>
              </a:ext>
            </a:extLst>
          </p:cNvPr>
          <p:cNvSpPr txBox="1">
            <a:spLocks/>
          </p:cNvSpPr>
          <p:nvPr/>
        </p:nvSpPr>
        <p:spPr>
          <a:xfrm>
            <a:off x="1201436" y="1680890"/>
            <a:ext cx="458573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Mechanomyography?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E93BBCC-4197-47AB-8486-F5F272FC1A6E}"/>
              </a:ext>
            </a:extLst>
          </p:cNvPr>
          <p:cNvSpPr txBox="1">
            <a:spLocks/>
          </p:cNvSpPr>
          <p:nvPr/>
        </p:nvSpPr>
        <p:spPr>
          <a:xfrm>
            <a:off x="539496" y="2341955"/>
            <a:ext cx="10889951" cy="378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800" dirty="0"/>
              <a:t>There are mechanical footprints, in addition to electrical ones.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/>
              <a:t>Muscle contraction is generally associated with: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1800" dirty="0"/>
              <a:t>increase of stiffness (in muscles),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1800" dirty="0"/>
              <a:t>increase of tension, 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1800" dirty="0"/>
              <a:t>mechanical vibrations, and other mechanical parameters.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/>
              <a:t>What MMG devices can measure: muscular vibrations of an active muscle, stiffness (indirectly measured through the forces exerted by the muscles). 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/>
              <a:t>Stiffness is what we’re going to focus on.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897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/>
          </a:bodyPr>
          <a:lstStyle/>
          <a:p>
            <a:r>
              <a:rPr lang="en-US" dirty="0"/>
              <a:t>Did You Say “</a:t>
            </a:r>
            <a:r>
              <a:rPr lang="en-US" dirty="0" err="1"/>
              <a:t>Mecha</a:t>
            </a:r>
            <a:r>
              <a:rPr lang="en-US" dirty="0"/>
              <a:t>”? I Love Gundam.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E5C18ED-F09B-47C3-8636-69A8385B41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89" y="2248292"/>
            <a:ext cx="4754821" cy="26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45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DB77-8E84-4E11-A0BF-FAE3D2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14925" cy="640080"/>
          </a:xfrm>
        </p:spPr>
        <p:txBody>
          <a:bodyPr>
            <a:normAutofit/>
          </a:bodyPr>
          <a:lstStyle/>
          <a:p>
            <a:r>
              <a:rPr lang="en-US" dirty="0"/>
              <a:t>Did You Say “</a:t>
            </a:r>
            <a:r>
              <a:rPr lang="en-US" dirty="0" err="1"/>
              <a:t>Mecha</a:t>
            </a:r>
            <a:r>
              <a:rPr lang="en-US" dirty="0"/>
              <a:t>”? I Love Gundam. </a:t>
            </a:r>
          </a:p>
        </p:txBody>
      </p:sp>
      <p:pic>
        <p:nvPicPr>
          <p:cNvPr id="5" name="Picture 4" descr="Arrow pointing right with a hyperlink to the PowerPoint team blog. Select the image to visit the PowerPoint team blog ">
            <a:hlinkClick r:id="rId2" tooltip="Select here to visit the PowerPoint team blog."/>
            <a:extLst>
              <a:ext uri="{FF2B5EF4-FFF2-40B4-BE49-F238E27FC236}">
                <a16:creationId xmlns:a16="http://schemas.microsoft.com/office/drawing/2014/main" id="{5BF9E7FA-F49B-4332-8B2D-68A4C9448B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435608"/>
            <a:ext cx="661940" cy="661940"/>
          </a:xfrm>
          <a:prstGeom prst="rect">
            <a:avLst/>
          </a:prstGeom>
        </p:spPr>
      </p:pic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12CC3BC4-AF4E-4EF2-8749-148E7B55E042}"/>
              </a:ext>
            </a:extLst>
          </p:cNvPr>
          <p:cNvSpPr txBox="1">
            <a:spLocks/>
          </p:cNvSpPr>
          <p:nvPr/>
        </p:nvSpPr>
        <p:spPr>
          <a:xfrm>
            <a:off x="1201436" y="1680890"/>
            <a:ext cx="5651851" cy="41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sz="2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Mechanomyography and ASL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E93BBCC-4197-47AB-8486-F5F272FC1A6E}"/>
              </a:ext>
            </a:extLst>
          </p:cNvPr>
          <p:cNvSpPr txBox="1">
            <a:spLocks/>
          </p:cNvSpPr>
          <p:nvPr/>
        </p:nvSpPr>
        <p:spPr>
          <a:xfrm>
            <a:off x="539496" y="2341955"/>
            <a:ext cx="10889951" cy="3439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1800" dirty="0"/>
              <a:t>In MMG, strain gauges are used for measuring stiffness. 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/>
              <a:t>The variance in resistance indicates changes in stiffness.  </a:t>
            </a:r>
          </a:p>
          <a:p>
            <a:pPr>
              <a:spcAft>
                <a:spcPts val="600"/>
              </a:spcAft>
              <a:defRPr/>
            </a:pPr>
            <a:r>
              <a:rPr lang="en-US" sz="1800" dirty="0"/>
              <a:t>Expectation: The variance in resistance is different for each ASL gesture. This will, in theory, allow us to classify the </a:t>
            </a:r>
            <a:r>
              <a:rPr lang="en-US" sz="1800"/>
              <a:t>gestures numerically </a:t>
            </a:r>
            <a:r>
              <a:rPr lang="en-US" sz="1800" dirty="0"/>
              <a:t>and tell them apart. </a:t>
            </a:r>
          </a:p>
        </p:txBody>
      </p:sp>
    </p:spTree>
    <p:extLst>
      <p:ext uri="{BB962C8B-B14F-4D97-AF65-F5344CB8AC3E}">
        <p14:creationId xmlns:p14="http://schemas.microsoft.com/office/powerpoint/2010/main" val="141089950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670225-786D-4D35-95D2-EE23BCCC822D}" vid="{047B070F-071F-4F7E-B21E-00157DBF8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0B3179-FCE1-482B-B473-8B7BB6F9A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ED6A94-6CEC-4690-B5D0-3E831BCC769C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68F36FF-D6F8-4F25-B1D6-7893F2294B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2016</Template>
  <TotalTime>0</TotalTime>
  <Words>583</Words>
  <Application>Microsoft Office PowerPoint</Application>
  <PresentationFormat>Widescreen</PresentationFormat>
  <Paragraphs>66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Segoe UI Semibold</vt:lpstr>
      <vt:lpstr>Wingdings</vt:lpstr>
      <vt:lpstr>WelcomeDoc</vt:lpstr>
      <vt:lpstr>Senior Design Project I</vt:lpstr>
      <vt:lpstr>No More Neural Network Shenanigans?</vt:lpstr>
      <vt:lpstr>New Ideas? You Bet!</vt:lpstr>
      <vt:lpstr>“Electro”-my-“ography”? English, Please. </vt:lpstr>
      <vt:lpstr>“Electro”-my-“ography”? English, Please. </vt:lpstr>
      <vt:lpstr>“Electro”-my-“ography”? English, Please. </vt:lpstr>
      <vt:lpstr>Did You Say “Mecha”? I Love Gundam. </vt:lpstr>
      <vt:lpstr>Did You Say “Mecha”? I Love Gundam. </vt:lpstr>
      <vt:lpstr>Did You Say “Mecha”? I Love Gundam. </vt:lpstr>
      <vt:lpstr>Reference(s)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2019-09-03T23:19:09Z</dcterms:created>
  <dcterms:modified xsi:type="dcterms:W3CDTF">2019-09-19T13:35:05Z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